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61" autoAdjust="0"/>
    <p:restoredTop sz="76335"/>
  </p:normalViewPr>
  <p:slideViewPr>
    <p:cSldViewPr snapToGrid="0">
      <p:cViewPr varScale="1">
        <p:scale>
          <a:sx n="107" d="100"/>
          <a:sy n="107" d="100"/>
        </p:scale>
        <p:origin x="512" y="160"/>
      </p:cViewPr>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3B83E-4F56-B24F-A4F9-FB77C06B65E3}" type="datetimeFigureOut">
              <a:rPr lang="en-US" smtClean="0"/>
              <a:t>5/26/20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6F6FB7-CCB4-4B44-B910-235DE970E3E3}" type="slidenum">
              <a:rPr lang="en-US" smtClean="0"/>
              <a:t>‹#›</a:t>
            </a:fld>
            <a:endParaRPr lang="en-US"/>
          </a:p>
        </p:txBody>
      </p:sp>
    </p:spTree>
    <p:extLst>
      <p:ext uri="{BB962C8B-B14F-4D97-AF65-F5344CB8AC3E}">
        <p14:creationId xmlns:p14="http://schemas.microsoft.com/office/powerpoint/2010/main" val="3328946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Course and Project Titles: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CRJ301 Introduction to Homeland Security –– Terrorist Organization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CRJ303 Intelligence Analysis &amp; Security Management –– Red Team Intelligence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CRJ302 Transportation and Border Security –– The Aftermath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CRJ100 Introduction to Criminal Justice –– Ethical Dilemma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CRJ109 Theories of Interviewing –– Presentation of Interviews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CRJ111 Police and Society –– TSA/Federal Law Enforcement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CRJ141 </a:t>
            </a:r>
            <a:r>
              <a:rPr lang="en-US" sz="1200" kern="1200" dirty="0">
                <a:solidFill>
                  <a:schemeClr val="tx1"/>
                </a:solidFill>
                <a:effectLst/>
                <a:latin typeface="+mn-lt"/>
                <a:ea typeface="+mn-ea"/>
                <a:cs typeface="+mn-cs"/>
              </a:rPr>
              <a:t>Criminal Investigation</a:t>
            </a:r>
            <a:r>
              <a:rPr lang="en-US" dirty="0">
                <a:effectLst/>
              </a:rPr>
              <a:t> –</a:t>
            </a:r>
            <a:r>
              <a:rPr lang="en-US" dirty="0"/>
              <a:t>–</a:t>
            </a:r>
            <a:r>
              <a:rPr lang="en-US" dirty="0">
                <a:effectLst/>
              </a:rPr>
              <a:t> Criminal Case Project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CRJ237 Criminal &amp; Constitutional Law –– TSA/Federal Incident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CRJ305 Introduction to Cyber Terrorism –– Cyber Terrorism Research Project</a:t>
            </a:r>
          </a:p>
        </p:txBody>
      </p:sp>
      <p:sp>
        <p:nvSpPr>
          <p:cNvPr id="4" name="Slide Number Placeholder 3"/>
          <p:cNvSpPr>
            <a:spLocks noGrp="1"/>
          </p:cNvSpPr>
          <p:nvPr>
            <p:ph type="sldNum" sz="quarter" idx="5"/>
          </p:nvPr>
        </p:nvSpPr>
        <p:spPr/>
        <p:txBody>
          <a:bodyPr/>
          <a:lstStyle/>
          <a:p>
            <a:fld id="{A56F6FB7-CCB4-4B44-B910-235DE970E3E3}" type="slidenum">
              <a:rPr lang="en-US" smtClean="0"/>
              <a:t>1</a:t>
            </a:fld>
            <a:endParaRPr lang="en-US"/>
          </a:p>
        </p:txBody>
      </p:sp>
    </p:spTree>
    <p:extLst>
      <p:ext uri="{BB962C8B-B14F-4D97-AF65-F5344CB8AC3E}">
        <p14:creationId xmlns:p14="http://schemas.microsoft.com/office/powerpoint/2010/main" val="271517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Course and Project Titles: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CRJ301 Introduction to Homeland Security –– Terrorist Organization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CRJ303 Intelligence Analysis &amp; Security Management –– Red Team Intelligence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CRJ302 Transportation and Border Security –– The Aftermath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CRJ100 Introduction to Criminal Justice –– Ethical Dilemma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CRJ109 Theories of Interviewing –– Presentation of Interviews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CRJ111 Police and Society –– TSA/Federal Law Enforcement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CRJ141 </a:t>
            </a:r>
            <a:r>
              <a:rPr lang="en-US" sz="1200" kern="1200" dirty="0">
                <a:solidFill>
                  <a:schemeClr val="tx1"/>
                </a:solidFill>
                <a:effectLst/>
                <a:latin typeface="+mn-lt"/>
                <a:ea typeface="+mn-ea"/>
                <a:cs typeface="+mn-cs"/>
              </a:rPr>
              <a:t>Criminal Investigation</a:t>
            </a:r>
            <a:r>
              <a:rPr lang="en-US" dirty="0">
                <a:effectLst/>
              </a:rPr>
              <a:t> –</a:t>
            </a:r>
            <a:r>
              <a:rPr lang="en-US" dirty="0"/>
              <a:t>–</a:t>
            </a:r>
            <a:r>
              <a:rPr lang="en-US" dirty="0">
                <a:effectLst/>
              </a:rPr>
              <a:t> Criminal Case Project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CRJ237 Criminal &amp; Constitutional Law –– TSA/Federal Incident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CRJ305 Introduction to Cyber Terrorism –– Cyber Terrorism Research Project</a:t>
            </a:r>
          </a:p>
        </p:txBody>
      </p:sp>
      <p:sp>
        <p:nvSpPr>
          <p:cNvPr id="4" name="Slide Number Placeholder 3"/>
          <p:cNvSpPr>
            <a:spLocks noGrp="1"/>
          </p:cNvSpPr>
          <p:nvPr>
            <p:ph type="sldNum" sz="quarter" idx="5"/>
          </p:nvPr>
        </p:nvSpPr>
        <p:spPr/>
        <p:txBody>
          <a:bodyPr/>
          <a:lstStyle/>
          <a:p>
            <a:fld id="{A56F6FB7-CCB4-4B44-B910-235DE970E3E3}" type="slidenum">
              <a:rPr lang="en-US" smtClean="0"/>
              <a:t>4</a:t>
            </a:fld>
            <a:endParaRPr lang="en-US"/>
          </a:p>
        </p:txBody>
      </p:sp>
    </p:spTree>
    <p:extLst>
      <p:ext uri="{BB962C8B-B14F-4D97-AF65-F5344CB8AC3E}">
        <p14:creationId xmlns:p14="http://schemas.microsoft.com/office/powerpoint/2010/main" val="1314281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065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27858" y="6356350"/>
            <a:ext cx="2053542" cy="365125"/>
          </a:xfrm>
        </p:spPr>
        <p:txBody>
          <a:bodyPr/>
          <a:lstStyle>
            <a:lvl1pPr algn="r">
              <a:defRPr/>
            </a:lvl1pPr>
          </a:lstStyle>
          <a:p>
            <a:fld id="{DD35126B-81F1-47FF-B8D2-6701D3050BF3}" type="datetimeFigureOut">
              <a:rPr lang="en-US" smtClean="0"/>
              <a:pPr/>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250E8E-3080-4A24-99C9-2B41DBCA6336}" type="slidenum">
              <a:rPr lang="en-US" smtClean="0"/>
              <a:t>‹#›</a:t>
            </a:fld>
            <a:endParaRPr lang="en-US" dirty="0"/>
          </a:p>
        </p:txBody>
      </p:sp>
      <p:pic>
        <p:nvPicPr>
          <p:cNvPr id="9" name="Picture 8" descr="DMACC Criminal Justice">
            <a:extLst>
              <a:ext uri="{FF2B5EF4-FFF2-40B4-BE49-F238E27FC236}">
                <a16:creationId xmlns:a16="http://schemas.microsoft.com/office/drawing/2014/main" id="{74DD6868-3AD5-3542-8C41-1333DD08C3A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7483" y="6057441"/>
            <a:ext cx="681367" cy="776886"/>
          </a:xfrm>
          <a:prstGeom prst="rect">
            <a:avLst/>
          </a:prstGeom>
        </p:spPr>
      </p:pic>
      <p:pic>
        <p:nvPicPr>
          <p:cNvPr id="10" name="Picture 9" descr="Des Moines Area Community College">
            <a:extLst>
              <a:ext uri="{FF2B5EF4-FFF2-40B4-BE49-F238E27FC236}">
                <a16:creationId xmlns:a16="http://schemas.microsoft.com/office/drawing/2014/main" id="{32BFBD78-062D-2E4A-BDAD-7A678887E14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15" y="6405338"/>
            <a:ext cx="1392820" cy="428989"/>
          </a:xfrm>
          <a:prstGeom prst="rect">
            <a:avLst/>
          </a:prstGeom>
        </p:spPr>
      </p:pic>
    </p:spTree>
    <p:extLst>
      <p:ext uri="{BB962C8B-B14F-4D97-AF65-F5344CB8AC3E}">
        <p14:creationId xmlns:p14="http://schemas.microsoft.com/office/powerpoint/2010/main" val="348000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35126B-81F1-47FF-B8D2-6701D3050BF3}" type="datetimeFigureOut">
              <a:rPr lang="en-US" smtClean="0"/>
              <a:t>5/26/20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0E8E-3080-4A24-99C9-2B41DBCA6336}" type="slidenum">
              <a:rPr lang="en-US" smtClean="0"/>
              <a:t>‹#›</a:t>
            </a:fld>
            <a:endParaRPr lang="en-US" dirty="0"/>
          </a:p>
        </p:txBody>
      </p:sp>
    </p:spTree>
    <p:extLst>
      <p:ext uri="{BB962C8B-B14F-4D97-AF65-F5344CB8AC3E}">
        <p14:creationId xmlns:p14="http://schemas.microsoft.com/office/powerpoint/2010/main" val="3020794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35126B-81F1-47FF-B8D2-6701D3050BF3}" type="datetimeFigureOut">
              <a:rPr lang="en-US" smtClean="0"/>
              <a:t>5/26/20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0E8E-3080-4A24-99C9-2B41DBCA6336}" type="slidenum">
              <a:rPr lang="en-US" smtClean="0"/>
              <a:t>‹#›</a:t>
            </a:fld>
            <a:endParaRPr lang="en-US" dirty="0"/>
          </a:p>
        </p:txBody>
      </p:sp>
    </p:spTree>
    <p:extLst>
      <p:ext uri="{BB962C8B-B14F-4D97-AF65-F5344CB8AC3E}">
        <p14:creationId xmlns:p14="http://schemas.microsoft.com/office/powerpoint/2010/main" val="186887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1524000" y="6356350"/>
            <a:ext cx="2057400" cy="365125"/>
          </a:xfrm>
        </p:spPr>
        <p:txBody>
          <a:bodyPr/>
          <a:lstStyle>
            <a:lvl1pPr algn="r">
              <a:defRPr/>
            </a:lvl1pPr>
          </a:lstStyle>
          <a:p>
            <a:fld id="{DD35126B-81F1-47FF-B8D2-6701D3050BF3}" type="datetimeFigureOut">
              <a:rPr lang="en-US" smtClean="0"/>
              <a:pPr/>
              <a:t>5/26/20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0E8E-3080-4A24-99C9-2B41DBCA6336}" type="slidenum">
              <a:rPr lang="en-US" smtClean="0"/>
              <a:t>‹#›</a:t>
            </a:fld>
            <a:endParaRPr lang="en-US" dirty="0"/>
          </a:p>
        </p:txBody>
      </p:sp>
      <p:pic>
        <p:nvPicPr>
          <p:cNvPr id="8" name="Picture 7" descr="DMACC Criminal Justice">
            <a:extLst>
              <a:ext uri="{FF2B5EF4-FFF2-40B4-BE49-F238E27FC236}">
                <a16:creationId xmlns:a16="http://schemas.microsoft.com/office/drawing/2014/main" id="{D2383354-4F73-4D49-AAAE-EC8C8A281E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7483" y="6057441"/>
            <a:ext cx="681367" cy="776886"/>
          </a:xfrm>
          <a:prstGeom prst="rect">
            <a:avLst/>
          </a:prstGeom>
        </p:spPr>
      </p:pic>
      <p:pic>
        <p:nvPicPr>
          <p:cNvPr id="10" name="Picture 9" descr="Des Moines Area Community College">
            <a:extLst>
              <a:ext uri="{FF2B5EF4-FFF2-40B4-BE49-F238E27FC236}">
                <a16:creationId xmlns:a16="http://schemas.microsoft.com/office/drawing/2014/main" id="{190E1E7B-217C-4346-91C3-5D5D07F843B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15" y="6405338"/>
            <a:ext cx="1392820" cy="428989"/>
          </a:xfrm>
          <a:prstGeom prst="rect">
            <a:avLst/>
          </a:prstGeom>
        </p:spPr>
      </p:pic>
    </p:spTree>
    <p:extLst>
      <p:ext uri="{BB962C8B-B14F-4D97-AF65-F5344CB8AC3E}">
        <p14:creationId xmlns:p14="http://schemas.microsoft.com/office/powerpoint/2010/main" val="318229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539432" y="6356350"/>
            <a:ext cx="2041967" cy="365125"/>
          </a:xfrm>
        </p:spPr>
        <p:txBody>
          <a:bodyPr/>
          <a:lstStyle>
            <a:lvl1pPr algn="r">
              <a:defRPr/>
            </a:lvl1pPr>
          </a:lstStyle>
          <a:p>
            <a:fld id="{DD35126B-81F1-47FF-B8D2-6701D3050BF3}" type="datetimeFigureOut">
              <a:rPr lang="en-US" smtClean="0"/>
              <a:pPr/>
              <a:t>5/26/20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0E8E-3080-4A24-99C9-2B41DBCA6336}" type="slidenum">
              <a:rPr lang="en-US" smtClean="0"/>
              <a:t>‹#›</a:t>
            </a:fld>
            <a:endParaRPr lang="en-US" dirty="0"/>
          </a:p>
        </p:txBody>
      </p:sp>
      <p:pic>
        <p:nvPicPr>
          <p:cNvPr id="11" name="Picture 10" descr="DMACC Criminal Justice">
            <a:extLst>
              <a:ext uri="{FF2B5EF4-FFF2-40B4-BE49-F238E27FC236}">
                <a16:creationId xmlns:a16="http://schemas.microsoft.com/office/drawing/2014/main" id="{62A8D810-9D2E-AF4B-92C7-7CE9B5CB6E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7483" y="6057441"/>
            <a:ext cx="681367" cy="776886"/>
          </a:xfrm>
          <a:prstGeom prst="rect">
            <a:avLst/>
          </a:prstGeom>
        </p:spPr>
      </p:pic>
      <p:pic>
        <p:nvPicPr>
          <p:cNvPr id="13" name="Picture 12" descr="Des Moines Area Community College">
            <a:extLst>
              <a:ext uri="{FF2B5EF4-FFF2-40B4-BE49-F238E27FC236}">
                <a16:creationId xmlns:a16="http://schemas.microsoft.com/office/drawing/2014/main" id="{BCEC69F2-67F6-E84D-8A7E-BFAAF0E598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15" y="6405338"/>
            <a:ext cx="1392820" cy="428989"/>
          </a:xfrm>
          <a:prstGeom prst="rect">
            <a:avLst/>
          </a:prstGeom>
        </p:spPr>
      </p:pic>
    </p:spTree>
    <p:extLst>
      <p:ext uri="{BB962C8B-B14F-4D97-AF65-F5344CB8AC3E}">
        <p14:creationId xmlns:p14="http://schemas.microsoft.com/office/powerpoint/2010/main" val="3875906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549652" y="6356350"/>
            <a:ext cx="2031747" cy="365125"/>
          </a:xfrm>
        </p:spPr>
        <p:txBody>
          <a:bodyPr/>
          <a:lstStyle>
            <a:lvl1pPr algn="r">
              <a:defRPr/>
            </a:lvl1pPr>
          </a:lstStyle>
          <a:p>
            <a:fld id="{DD35126B-81F1-47FF-B8D2-6701D3050BF3}" type="datetimeFigureOut">
              <a:rPr lang="en-US" smtClean="0"/>
              <a:pPr/>
              <a:t>5/26/20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250E8E-3080-4A24-99C9-2B41DBCA6336}" type="slidenum">
              <a:rPr lang="en-US" smtClean="0"/>
              <a:t>‹#›</a:t>
            </a:fld>
            <a:endParaRPr lang="en-US" dirty="0"/>
          </a:p>
        </p:txBody>
      </p:sp>
      <p:pic>
        <p:nvPicPr>
          <p:cNvPr id="7" name="Picture 6" descr="DMACC Criminal Justice">
            <a:extLst>
              <a:ext uri="{FF2B5EF4-FFF2-40B4-BE49-F238E27FC236}">
                <a16:creationId xmlns:a16="http://schemas.microsoft.com/office/drawing/2014/main" id="{A5B60B76-64FA-7747-A15E-DA6B5F6070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7483" y="6057441"/>
            <a:ext cx="681367" cy="776886"/>
          </a:xfrm>
          <a:prstGeom prst="rect">
            <a:avLst/>
          </a:prstGeom>
        </p:spPr>
      </p:pic>
      <p:pic>
        <p:nvPicPr>
          <p:cNvPr id="9" name="Picture 8" descr="Des Moines Area Community College">
            <a:extLst>
              <a:ext uri="{FF2B5EF4-FFF2-40B4-BE49-F238E27FC236}">
                <a16:creationId xmlns:a16="http://schemas.microsoft.com/office/drawing/2014/main" id="{67D52E74-6A8B-8746-89A0-0FE5A8E1319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15" y="6405338"/>
            <a:ext cx="1392820" cy="428989"/>
          </a:xfrm>
          <a:prstGeom prst="rect">
            <a:avLst/>
          </a:prstGeom>
        </p:spPr>
      </p:pic>
    </p:spTree>
    <p:extLst>
      <p:ext uri="{BB962C8B-B14F-4D97-AF65-F5344CB8AC3E}">
        <p14:creationId xmlns:p14="http://schemas.microsoft.com/office/powerpoint/2010/main" val="397515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539432" y="6356350"/>
            <a:ext cx="2041967" cy="365125"/>
          </a:xfrm>
        </p:spPr>
        <p:txBody>
          <a:bodyPr/>
          <a:lstStyle>
            <a:lvl1pPr algn="r">
              <a:defRPr/>
            </a:lvl1pPr>
          </a:lstStyle>
          <a:p>
            <a:fld id="{DD35126B-81F1-47FF-B8D2-6701D3050BF3}" type="datetimeFigureOut">
              <a:rPr lang="en-US" smtClean="0"/>
              <a:pPr/>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250E8E-3080-4A24-99C9-2B41DBCA6336}" type="slidenum">
              <a:rPr lang="en-US" smtClean="0"/>
              <a:t>‹#›</a:t>
            </a:fld>
            <a:endParaRPr lang="en-US" dirty="0"/>
          </a:p>
        </p:txBody>
      </p:sp>
      <p:pic>
        <p:nvPicPr>
          <p:cNvPr id="9" name="Picture 8" descr="DMACC Criminal Justice">
            <a:extLst>
              <a:ext uri="{FF2B5EF4-FFF2-40B4-BE49-F238E27FC236}">
                <a16:creationId xmlns:a16="http://schemas.microsoft.com/office/drawing/2014/main" id="{42C4F1EF-5F90-4242-BE71-23824D676E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7483" y="6057441"/>
            <a:ext cx="681367" cy="776886"/>
          </a:xfrm>
          <a:prstGeom prst="rect">
            <a:avLst/>
          </a:prstGeom>
        </p:spPr>
      </p:pic>
      <p:pic>
        <p:nvPicPr>
          <p:cNvPr id="10" name="Picture 9" descr="Des Moines Area Community College">
            <a:extLst>
              <a:ext uri="{FF2B5EF4-FFF2-40B4-BE49-F238E27FC236}">
                <a16:creationId xmlns:a16="http://schemas.microsoft.com/office/drawing/2014/main" id="{9553C199-3D3C-E54F-8D4D-49E98D1923E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15" y="6405338"/>
            <a:ext cx="1392820" cy="428989"/>
          </a:xfrm>
          <a:prstGeom prst="rect">
            <a:avLst/>
          </a:prstGeom>
        </p:spPr>
      </p:pic>
    </p:spTree>
    <p:extLst>
      <p:ext uri="{BB962C8B-B14F-4D97-AF65-F5344CB8AC3E}">
        <p14:creationId xmlns:p14="http://schemas.microsoft.com/office/powerpoint/2010/main" val="185386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1516284" y="6356350"/>
            <a:ext cx="2065116" cy="365125"/>
          </a:xfrm>
        </p:spPr>
        <p:txBody>
          <a:bodyPr/>
          <a:lstStyle>
            <a:lvl1pPr algn="r">
              <a:defRPr/>
            </a:lvl1pPr>
          </a:lstStyle>
          <a:p>
            <a:fld id="{DD35126B-81F1-47FF-B8D2-6701D3050BF3}" type="datetimeFigureOut">
              <a:rPr lang="en-US" smtClean="0"/>
              <a:pPr/>
              <a:t>5/26/20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250E8E-3080-4A24-99C9-2B41DBCA6336}" type="slidenum">
              <a:rPr lang="en-US" smtClean="0"/>
              <a:t>‹#›</a:t>
            </a:fld>
            <a:endParaRPr lang="en-US" dirty="0"/>
          </a:p>
        </p:txBody>
      </p:sp>
      <p:pic>
        <p:nvPicPr>
          <p:cNvPr id="11" name="Picture 10" descr="DMACC Criminal Justice">
            <a:extLst>
              <a:ext uri="{FF2B5EF4-FFF2-40B4-BE49-F238E27FC236}">
                <a16:creationId xmlns:a16="http://schemas.microsoft.com/office/drawing/2014/main" id="{B76F6871-2448-2F46-ACE5-CD35D1E70B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7483" y="6057441"/>
            <a:ext cx="681367" cy="776886"/>
          </a:xfrm>
          <a:prstGeom prst="rect">
            <a:avLst/>
          </a:prstGeom>
        </p:spPr>
      </p:pic>
      <p:pic>
        <p:nvPicPr>
          <p:cNvPr id="12" name="Picture 11" descr="Des Moines Area Community College">
            <a:extLst>
              <a:ext uri="{FF2B5EF4-FFF2-40B4-BE49-F238E27FC236}">
                <a16:creationId xmlns:a16="http://schemas.microsoft.com/office/drawing/2014/main" id="{8E93F5DA-ED3A-EB45-A607-F2692C4EC28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15" y="6405338"/>
            <a:ext cx="1392820" cy="428989"/>
          </a:xfrm>
          <a:prstGeom prst="rect">
            <a:avLst/>
          </a:prstGeom>
        </p:spPr>
      </p:pic>
    </p:spTree>
    <p:extLst>
      <p:ext uri="{BB962C8B-B14F-4D97-AF65-F5344CB8AC3E}">
        <p14:creationId xmlns:p14="http://schemas.microsoft.com/office/powerpoint/2010/main" val="339103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1516284" y="6356350"/>
            <a:ext cx="2065116" cy="365125"/>
          </a:xfrm>
        </p:spPr>
        <p:txBody>
          <a:bodyPr/>
          <a:lstStyle>
            <a:lvl1pPr algn="r">
              <a:defRPr/>
            </a:lvl1pPr>
          </a:lstStyle>
          <a:p>
            <a:fld id="{DD35126B-81F1-47FF-B8D2-6701D3050BF3}" type="datetimeFigureOut">
              <a:rPr lang="en-US" smtClean="0"/>
              <a:pPr/>
              <a:t>5/26/20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250E8E-3080-4A24-99C9-2B41DBCA6336}" type="slidenum">
              <a:rPr lang="en-US" smtClean="0"/>
              <a:t>‹#›</a:t>
            </a:fld>
            <a:endParaRPr lang="en-US" dirty="0"/>
          </a:p>
        </p:txBody>
      </p:sp>
      <p:pic>
        <p:nvPicPr>
          <p:cNvPr id="7" name="Picture 6" descr="DMACC Criminal Justice">
            <a:extLst>
              <a:ext uri="{FF2B5EF4-FFF2-40B4-BE49-F238E27FC236}">
                <a16:creationId xmlns:a16="http://schemas.microsoft.com/office/drawing/2014/main" id="{05C51BF9-80A3-1C44-B2F2-7C38B961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7483" y="6057441"/>
            <a:ext cx="681367" cy="776886"/>
          </a:xfrm>
          <a:prstGeom prst="rect">
            <a:avLst/>
          </a:prstGeom>
        </p:spPr>
      </p:pic>
      <p:pic>
        <p:nvPicPr>
          <p:cNvPr id="8" name="Picture 7" descr="Des Moines Area Community College">
            <a:extLst>
              <a:ext uri="{FF2B5EF4-FFF2-40B4-BE49-F238E27FC236}">
                <a16:creationId xmlns:a16="http://schemas.microsoft.com/office/drawing/2014/main" id="{6211E538-BF7F-A742-9924-157319D2F2D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15" y="6405338"/>
            <a:ext cx="1392820" cy="428989"/>
          </a:xfrm>
          <a:prstGeom prst="rect">
            <a:avLst/>
          </a:prstGeom>
        </p:spPr>
      </p:pic>
    </p:spTree>
    <p:extLst>
      <p:ext uri="{BB962C8B-B14F-4D97-AF65-F5344CB8AC3E}">
        <p14:creationId xmlns:p14="http://schemas.microsoft.com/office/powerpoint/2010/main" val="111091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39432" y="6356350"/>
            <a:ext cx="2041967" cy="365125"/>
          </a:xfrm>
        </p:spPr>
        <p:txBody>
          <a:bodyPr/>
          <a:lstStyle>
            <a:lvl1pPr algn="r">
              <a:defRPr/>
            </a:lvl1pPr>
          </a:lstStyle>
          <a:p>
            <a:fld id="{DD35126B-81F1-47FF-B8D2-6701D3050BF3}" type="datetimeFigureOut">
              <a:rPr lang="en-US" smtClean="0"/>
              <a:pPr/>
              <a:t>5/26/20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250E8E-3080-4A24-99C9-2B41DBCA6336}" type="slidenum">
              <a:rPr lang="en-US" smtClean="0"/>
              <a:t>‹#›</a:t>
            </a:fld>
            <a:endParaRPr lang="en-US" dirty="0"/>
          </a:p>
        </p:txBody>
      </p:sp>
      <p:pic>
        <p:nvPicPr>
          <p:cNvPr id="6" name="Picture 5" descr="DMACC Criminal Justice">
            <a:extLst>
              <a:ext uri="{FF2B5EF4-FFF2-40B4-BE49-F238E27FC236}">
                <a16:creationId xmlns:a16="http://schemas.microsoft.com/office/drawing/2014/main" id="{D8158F14-A8B7-CA4D-BE3A-59F9890AD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7483" y="6057441"/>
            <a:ext cx="681367" cy="776886"/>
          </a:xfrm>
          <a:prstGeom prst="rect">
            <a:avLst/>
          </a:prstGeom>
        </p:spPr>
      </p:pic>
      <p:pic>
        <p:nvPicPr>
          <p:cNvPr id="7" name="Picture 6" descr="Des Moines Area Community College">
            <a:extLst>
              <a:ext uri="{FF2B5EF4-FFF2-40B4-BE49-F238E27FC236}">
                <a16:creationId xmlns:a16="http://schemas.microsoft.com/office/drawing/2014/main" id="{1408D0CF-02EE-354A-A840-50E7957BE4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15" y="6405338"/>
            <a:ext cx="1392820" cy="428989"/>
          </a:xfrm>
          <a:prstGeom prst="rect">
            <a:avLst/>
          </a:prstGeom>
        </p:spPr>
      </p:pic>
    </p:spTree>
    <p:extLst>
      <p:ext uri="{BB962C8B-B14F-4D97-AF65-F5344CB8AC3E}">
        <p14:creationId xmlns:p14="http://schemas.microsoft.com/office/powerpoint/2010/main" val="79290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9432" y="6356350"/>
            <a:ext cx="2041967" cy="365125"/>
          </a:xfrm>
        </p:spPr>
        <p:txBody>
          <a:bodyPr/>
          <a:lstStyle>
            <a:lvl1pPr algn="r">
              <a:defRPr/>
            </a:lvl1pPr>
          </a:lstStyle>
          <a:p>
            <a:fld id="{DD35126B-81F1-47FF-B8D2-6701D3050BF3}" type="datetimeFigureOut">
              <a:rPr lang="en-US" smtClean="0"/>
              <a:pPr/>
              <a:t>5/26/20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250E8E-3080-4A24-99C9-2B41DBCA6336}" type="slidenum">
              <a:rPr lang="en-US" smtClean="0"/>
              <a:t>‹#›</a:t>
            </a:fld>
            <a:endParaRPr lang="en-US" dirty="0"/>
          </a:p>
        </p:txBody>
      </p:sp>
      <p:pic>
        <p:nvPicPr>
          <p:cNvPr id="9" name="Picture 8" descr="DMACC Criminal Justice">
            <a:extLst>
              <a:ext uri="{FF2B5EF4-FFF2-40B4-BE49-F238E27FC236}">
                <a16:creationId xmlns:a16="http://schemas.microsoft.com/office/drawing/2014/main" id="{77FE8972-5413-1E49-AD9D-D5D4B48D17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7483" y="6057441"/>
            <a:ext cx="681367" cy="776886"/>
          </a:xfrm>
          <a:prstGeom prst="rect">
            <a:avLst/>
          </a:prstGeom>
        </p:spPr>
      </p:pic>
      <p:pic>
        <p:nvPicPr>
          <p:cNvPr id="10" name="Picture 9" descr="Des Moines Area Community College">
            <a:extLst>
              <a:ext uri="{FF2B5EF4-FFF2-40B4-BE49-F238E27FC236}">
                <a16:creationId xmlns:a16="http://schemas.microsoft.com/office/drawing/2014/main" id="{CA741674-2461-3944-B86F-59C55E0684E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15" y="6405338"/>
            <a:ext cx="1392820" cy="428989"/>
          </a:xfrm>
          <a:prstGeom prst="rect">
            <a:avLst/>
          </a:prstGeom>
        </p:spPr>
      </p:pic>
    </p:spTree>
    <p:extLst>
      <p:ext uri="{BB962C8B-B14F-4D97-AF65-F5344CB8AC3E}">
        <p14:creationId xmlns:p14="http://schemas.microsoft.com/office/powerpoint/2010/main" val="407653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5126B-81F1-47FF-B8D2-6701D3050BF3}" type="datetimeFigureOut">
              <a:rPr lang="en-US" smtClean="0"/>
              <a:t>5/26/20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50E8E-3080-4A24-99C9-2B41DBCA6336}" type="slidenum">
              <a:rPr lang="en-US" smtClean="0"/>
              <a:t>‹#›</a:t>
            </a:fld>
            <a:endParaRPr lang="en-US" dirty="0"/>
          </a:p>
        </p:txBody>
      </p:sp>
    </p:spTree>
    <p:extLst>
      <p:ext uri="{BB962C8B-B14F-4D97-AF65-F5344CB8AC3E}">
        <p14:creationId xmlns:p14="http://schemas.microsoft.com/office/powerpoint/2010/main" val="171276372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3" descr="DMACC Criminal Justice">
            <a:extLst>
              <a:ext uri="{FF2B5EF4-FFF2-40B4-BE49-F238E27FC236}">
                <a16:creationId xmlns:a16="http://schemas.microsoft.com/office/drawing/2014/main" id="{5897798D-485F-8946-950F-B39787C8204A}"/>
              </a:ext>
            </a:extLst>
          </p:cNvPr>
          <p:cNvPicPr>
            <a:picLocks noChangeAspect="1"/>
          </p:cNvPicPr>
          <p:nvPr/>
        </p:nvPicPr>
        <p:blipFill rotWithShape="1">
          <a:blip r:embed="rId3">
            <a:extLst>
              <a:ext uri="{28A0092B-C50C-407E-A947-70E740481C1C}">
                <a14:useLocalDpi xmlns:a14="http://schemas.microsoft.com/office/drawing/2010/main" val="0"/>
              </a:ext>
            </a:extLst>
          </a:blip>
          <a:srcRect l="6740" t="7442" r="3351"/>
          <a:stretch/>
        </p:blipFill>
        <p:spPr>
          <a:xfrm>
            <a:off x="10495374" y="4816067"/>
            <a:ext cx="1544219" cy="1812590"/>
          </a:xfrm>
          <a:prstGeom prst="rect">
            <a:avLst/>
          </a:prstGeom>
        </p:spPr>
      </p:pic>
      <p:pic>
        <p:nvPicPr>
          <p:cNvPr id="10" name="Picture 2" descr="DMACC Homeland Security Program">
            <a:extLst>
              <a:ext uri="{FF2B5EF4-FFF2-40B4-BE49-F238E27FC236}">
                <a16:creationId xmlns:a16="http://schemas.microsoft.com/office/drawing/2014/main" id="{F7756544-7E04-2E47-8041-B8DB4776FC3F}"/>
              </a:ext>
            </a:extLst>
          </p:cNvPr>
          <p:cNvPicPr>
            <a:picLocks noChangeAspect="1"/>
          </p:cNvPicPr>
          <p:nvPr/>
        </p:nvPicPr>
        <p:blipFill rotWithShape="1">
          <a:blip r:embed="rId4">
            <a:extLst>
              <a:ext uri="{28A0092B-C50C-407E-A947-70E740481C1C}">
                <a14:useLocalDpi xmlns:a14="http://schemas.microsoft.com/office/drawing/2010/main" val="0"/>
              </a:ext>
            </a:extLst>
          </a:blip>
          <a:srcRect t="2410" b="2980"/>
          <a:stretch/>
        </p:blipFill>
        <p:spPr>
          <a:xfrm>
            <a:off x="8679924" y="4816067"/>
            <a:ext cx="1456463" cy="1815492"/>
          </a:xfrm>
          <a:prstGeom prst="rect">
            <a:avLst/>
          </a:prstGeom>
        </p:spPr>
      </p:pic>
      <p:pic>
        <p:nvPicPr>
          <p:cNvPr id="1026" name="Picture 1" descr="Des Moines Area Community College">
            <a:extLst>
              <a:ext uri="{FF2B5EF4-FFF2-40B4-BE49-F238E27FC236}">
                <a16:creationId xmlns:a16="http://schemas.microsoft.com/office/drawing/2014/main" id="{2905E4BB-75D5-FC42-9071-35C619ED448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7693" b="8906"/>
          <a:stretch/>
        </p:blipFill>
        <p:spPr bwMode="auto">
          <a:xfrm>
            <a:off x="8716415" y="225958"/>
            <a:ext cx="3238910" cy="1350639"/>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a:extLst>
              <a:ext uri="{FF2B5EF4-FFF2-40B4-BE49-F238E27FC236}">
                <a16:creationId xmlns:a16="http://schemas.microsoft.com/office/drawing/2014/main" id="{236588F0-9F5D-1946-A460-53FBDFAAD841}"/>
              </a:ext>
            </a:extLst>
          </p:cNvPr>
          <p:cNvSpPr/>
          <p:nvPr/>
        </p:nvSpPr>
        <p:spPr>
          <a:xfrm>
            <a:off x="4603498" y="5571828"/>
            <a:ext cx="3125970" cy="1015663"/>
          </a:xfrm>
          <a:prstGeom prst="rect">
            <a:avLst/>
          </a:prstGeom>
        </p:spPr>
        <p:txBody>
          <a:bodyPr wrap="square">
            <a:spAutoFit/>
          </a:bodyPr>
          <a:lstStyle/>
          <a:p>
            <a:r>
              <a:rPr lang="en-US" sz="1200" dirty="0">
                <a:solidFill>
                  <a:srgbClr val="000000"/>
                </a:solidFill>
                <a:latin typeface="Calibri" panose="020F0502020204030204" pitchFamily="34" charset="0"/>
              </a:rPr>
              <a:t>Steve Barger</a:t>
            </a:r>
          </a:p>
          <a:p>
            <a:r>
              <a:rPr lang="en-US" sz="1200" dirty="0">
                <a:solidFill>
                  <a:srgbClr val="000000"/>
                </a:solidFill>
                <a:latin typeface="Calibri" panose="020F0502020204030204" pitchFamily="34" charset="0"/>
              </a:rPr>
              <a:t>Des Moines Area Community College</a:t>
            </a:r>
          </a:p>
          <a:p>
            <a:r>
              <a:rPr lang="en-US" sz="1200" dirty="0">
                <a:solidFill>
                  <a:srgbClr val="000000"/>
                </a:solidFill>
                <a:latin typeface="Calibri" panose="020F0502020204030204" pitchFamily="34" charset="0"/>
              </a:rPr>
              <a:t>Chair, Homeland Security Certificate Program</a:t>
            </a:r>
          </a:p>
          <a:p>
            <a:r>
              <a:rPr lang="en-US" sz="1200" dirty="0">
                <a:solidFill>
                  <a:srgbClr val="000000"/>
                </a:solidFill>
                <a:latin typeface="Calibri" panose="020F0502020204030204" pitchFamily="34" charset="0"/>
              </a:rPr>
              <a:t>(515) 964-6525</a:t>
            </a:r>
          </a:p>
          <a:p>
            <a:r>
              <a:rPr lang="en-US" sz="1200" dirty="0">
                <a:solidFill>
                  <a:srgbClr val="000000"/>
                </a:solidFill>
                <a:latin typeface="Calibri" panose="020F0502020204030204" pitchFamily="34" charset="0"/>
              </a:rPr>
              <a:t>sgbarger2@dmacc.edu</a:t>
            </a:r>
          </a:p>
        </p:txBody>
      </p:sp>
      <p:sp>
        <p:nvSpPr>
          <p:cNvPr id="3" name="Rectangle 2">
            <a:extLst>
              <a:ext uri="{FF2B5EF4-FFF2-40B4-BE49-F238E27FC236}">
                <a16:creationId xmlns:a16="http://schemas.microsoft.com/office/drawing/2014/main" id="{12AB9904-4DDE-C643-B704-D972EB7FDF3A}"/>
              </a:ext>
            </a:extLst>
          </p:cNvPr>
          <p:cNvSpPr/>
          <p:nvPr/>
        </p:nvSpPr>
        <p:spPr>
          <a:xfrm>
            <a:off x="1981195" y="5571828"/>
            <a:ext cx="2782186" cy="1200329"/>
          </a:xfrm>
          <a:prstGeom prst="rect">
            <a:avLst/>
          </a:prstGeom>
        </p:spPr>
        <p:txBody>
          <a:bodyPr wrap="square">
            <a:spAutoFit/>
          </a:bodyPr>
          <a:lstStyle/>
          <a:p>
            <a:r>
              <a:rPr lang="en-US" sz="1200" dirty="0">
                <a:solidFill>
                  <a:srgbClr val="000000"/>
                </a:solidFill>
                <a:latin typeface="Calibri" panose="020F0502020204030204" pitchFamily="34" charset="0"/>
              </a:rPr>
              <a:t>Jessica Cole</a:t>
            </a:r>
            <a:br>
              <a:rPr lang="en-US" sz="1200" dirty="0">
                <a:solidFill>
                  <a:srgbClr val="000000"/>
                </a:solidFill>
                <a:latin typeface="Calibri" panose="020F0502020204030204" pitchFamily="34" charset="0"/>
              </a:rPr>
            </a:br>
            <a:r>
              <a:rPr lang="en-US" sz="1200" dirty="0">
                <a:solidFill>
                  <a:srgbClr val="000000"/>
                </a:solidFill>
                <a:latin typeface="Calibri" panose="020F0502020204030204" pitchFamily="34" charset="0"/>
              </a:rPr>
              <a:t>Des Moines Area Community College</a:t>
            </a:r>
          </a:p>
          <a:p>
            <a:r>
              <a:rPr lang="en-US" sz="1200" dirty="0">
                <a:solidFill>
                  <a:srgbClr val="000000"/>
                </a:solidFill>
                <a:latin typeface="Calibri" panose="020F0502020204030204" pitchFamily="34" charset="0"/>
              </a:rPr>
              <a:t>Chair, Criminal Justice Program</a:t>
            </a:r>
            <a:br>
              <a:rPr lang="en-US" sz="1200" dirty="0">
                <a:solidFill>
                  <a:srgbClr val="000000"/>
                </a:solidFill>
                <a:latin typeface="Calibri" panose="020F0502020204030204" pitchFamily="34" charset="0"/>
              </a:rPr>
            </a:br>
            <a:r>
              <a:rPr lang="en-US" sz="1200" dirty="0">
                <a:solidFill>
                  <a:srgbClr val="000000"/>
                </a:solidFill>
                <a:latin typeface="Calibri" panose="020F0502020204030204" pitchFamily="34" charset="0"/>
              </a:rPr>
              <a:t>(515) 964-6615</a:t>
            </a:r>
          </a:p>
          <a:p>
            <a:r>
              <a:rPr lang="en-US" sz="1200" dirty="0">
                <a:solidFill>
                  <a:srgbClr val="000000"/>
                </a:solidFill>
                <a:latin typeface="Calibri" panose="020F0502020204030204" pitchFamily="34" charset="0"/>
              </a:rPr>
              <a:t>jlcole2@dmacc.edu</a:t>
            </a:r>
          </a:p>
          <a:p>
            <a:endParaRPr lang="en-US" sz="1200" dirty="0">
              <a:solidFill>
                <a:srgbClr val="000000"/>
              </a:solidFill>
              <a:latin typeface="Calibri" panose="020F0502020204030204" pitchFamily="34" charset="0"/>
            </a:endParaRPr>
          </a:p>
        </p:txBody>
      </p:sp>
      <p:sp>
        <p:nvSpPr>
          <p:cNvPr id="4" name="Rectangle 1">
            <a:extLst>
              <a:ext uri="{FF2B5EF4-FFF2-40B4-BE49-F238E27FC236}">
                <a16:creationId xmlns:a16="http://schemas.microsoft.com/office/drawing/2014/main" id="{8CF32D8A-B57B-3C48-BE35-0BCBF916654E}"/>
              </a:ext>
            </a:extLst>
          </p:cNvPr>
          <p:cNvSpPr/>
          <p:nvPr/>
        </p:nvSpPr>
        <p:spPr>
          <a:xfrm>
            <a:off x="609600" y="5571828"/>
            <a:ext cx="1371594" cy="276999"/>
          </a:xfrm>
          <a:prstGeom prst="rect">
            <a:avLst/>
          </a:prstGeom>
        </p:spPr>
        <p:txBody>
          <a:bodyPr wrap="none">
            <a:spAutoFit/>
          </a:bodyPr>
          <a:lstStyle/>
          <a:p>
            <a:r>
              <a:rPr lang="en-US" sz="1200" dirty="0">
                <a:solidFill>
                  <a:srgbClr val="000000"/>
                </a:solidFill>
                <a:latin typeface="Calibri" panose="020F0502020204030204" pitchFamily="34" charset="0"/>
              </a:rPr>
              <a:t>Program Contacts: </a:t>
            </a:r>
            <a:endParaRPr lang="en-US" sz="1200" dirty="0"/>
          </a:p>
        </p:txBody>
      </p:sp>
      <p:sp>
        <p:nvSpPr>
          <p:cNvPr id="5" name="Subtitle">
            <a:extLst>
              <a:ext uri="{FF2B5EF4-FFF2-40B4-BE49-F238E27FC236}">
                <a16:creationId xmlns:a16="http://schemas.microsoft.com/office/drawing/2014/main" id="{DC45E198-2E12-0341-8929-7F8440FEAD99}"/>
              </a:ext>
            </a:extLst>
          </p:cNvPr>
          <p:cNvSpPr txBox="1">
            <a:spLocks/>
          </p:cNvSpPr>
          <p:nvPr/>
        </p:nvSpPr>
        <p:spPr>
          <a:xfrm>
            <a:off x="609600" y="291775"/>
            <a:ext cx="6902245" cy="211765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600"/>
              </a:spcBef>
            </a:pPr>
            <a:r>
              <a:rPr lang="en-US" sz="1400" b="1" dirty="0"/>
              <a:t>Course Project Title: </a:t>
            </a:r>
            <a:r>
              <a:rPr lang="en-US" sz="1400" dirty="0" err="1"/>
              <a:t>TypeHere</a:t>
            </a:r>
            <a:endParaRPr lang="en-US" sz="1400" dirty="0"/>
          </a:p>
          <a:p>
            <a:pPr algn="l">
              <a:spcBef>
                <a:spcPts val="600"/>
              </a:spcBef>
            </a:pPr>
            <a:r>
              <a:rPr lang="en-US" sz="1400" b="1" dirty="0"/>
              <a:t>Project Subject: </a:t>
            </a:r>
            <a:r>
              <a:rPr lang="en-US" sz="1400" dirty="0" err="1"/>
              <a:t>TypeHere</a:t>
            </a:r>
            <a:endParaRPr lang="en-US" sz="1400" b="1" dirty="0"/>
          </a:p>
          <a:p>
            <a:pPr algn="l">
              <a:spcBef>
                <a:spcPts val="600"/>
              </a:spcBef>
            </a:pPr>
            <a:r>
              <a:rPr lang="en-US" sz="1400" b="1" dirty="0"/>
              <a:t>Student Name: </a:t>
            </a:r>
            <a:r>
              <a:rPr lang="en-US" sz="1400" dirty="0" err="1"/>
              <a:t>TypeHere</a:t>
            </a:r>
            <a:endParaRPr lang="en-US" sz="1400" b="1" dirty="0"/>
          </a:p>
          <a:p>
            <a:pPr algn="l">
              <a:spcBef>
                <a:spcPts val="600"/>
              </a:spcBef>
            </a:pPr>
            <a:endParaRPr lang="en-US" sz="1400" b="1" dirty="0"/>
          </a:p>
          <a:p>
            <a:pPr algn="l">
              <a:spcBef>
                <a:spcPts val="600"/>
              </a:spcBef>
            </a:pPr>
            <a:r>
              <a:rPr lang="en-US" sz="1400" b="1" dirty="0"/>
              <a:t>Course Title: </a:t>
            </a:r>
            <a:r>
              <a:rPr lang="en-US" sz="1400" dirty="0" err="1"/>
              <a:t>TypeHere</a:t>
            </a:r>
            <a:endParaRPr lang="en-US" sz="1400" b="1" dirty="0"/>
          </a:p>
          <a:p>
            <a:pPr algn="l">
              <a:spcBef>
                <a:spcPts val="600"/>
              </a:spcBef>
            </a:pPr>
            <a:r>
              <a:rPr lang="en-US" sz="1400" b="1" dirty="0"/>
              <a:t>Semester &amp; Year: </a:t>
            </a:r>
            <a:r>
              <a:rPr lang="en-US" sz="1400" dirty="0" err="1"/>
              <a:t>TypeHere</a:t>
            </a:r>
            <a:endParaRPr lang="en-US" sz="1400" b="1" dirty="0"/>
          </a:p>
          <a:p>
            <a:pPr algn="l">
              <a:spcBef>
                <a:spcPts val="600"/>
              </a:spcBef>
            </a:pPr>
            <a:r>
              <a:rPr lang="en-US" sz="1400" b="1" dirty="0"/>
              <a:t>Instructor Name &amp; Email: </a:t>
            </a:r>
            <a:r>
              <a:rPr lang="en-US" sz="1400" dirty="0" err="1"/>
              <a:t>TypeHere</a:t>
            </a:r>
            <a:endParaRPr lang="en-US" sz="1400" b="1" dirty="0"/>
          </a:p>
        </p:txBody>
      </p:sp>
      <p:sp>
        <p:nvSpPr>
          <p:cNvPr id="13" name="Textbox">
            <a:extLst>
              <a:ext uri="{FF2B5EF4-FFF2-40B4-BE49-F238E27FC236}">
                <a16:creationId xmlns:a16="http://schemas.microsoft.com/office/drawing/2014/main" id="{36EE355C-02E1-3048-AB1E-79A7336077A2}"/>
              </a:ext>
            </a:extLst>
          </p:cNvPr>
          <p:cNvSpPr/>
          <p:nvPr/>
        </p:nvSpPr>
        <p:spPr>
          <a:xfrm>
            <a:off x="609600" y="2682653"/>
            <a:ext cx="10972799" cy="2246769"/>
          </a:xfrm>
          <a:prstGeom prst="rect">
            <a:avLst/>
          </a:prstGeom>
        </p:spPr>
        <p:txBody>
          <a:bodyPr wrap="square">
            <a:spAutoFit/>
          </a:bodyPr>
          <a:lstStyle/>
          <a:p>
            <a:pPr algn="just"/>
            <a:r>
              <a:rPr lang="en-US" b="1" dirty="0"/>
              <a:t>This presentation is the final part of an academic assignment which is a course requirement at Des Moines Area Community College (DMACC).  DMACC is not liable for actions taken by students beyond the scope of the project instructions.  Students are advised that going beyond the scope of the project instructions could result in legal consequences.</a:t>
            </a:r>
          </a:p>
          <a:p>
            <a:pPr algn="just"/>
            <a:endParaRPr lang="en-US" sz="1200" b="1" dirty="0"/>
          </a:p>
          <a:p>
            <a:pPr algn="just"/>
            <a:r>
              <a:rPr lang="en-US" sz="1400" b="1" dirty="0"/>
              <a:t>Students should not do anything which could be considered illegal, malicious, unethical, or harmful.  This includes not using any surreptitious or unscrupulous means in gathering research for this presentation.  Please do not include photos, recordings, or other material sensitive in nature that was not gathered legally.  Do not take any action which could be considered suspicious or illegal, or which could subject you to criminal investigation and prosecution.</a:t>
            </a:r>
            <a:endParaRPr lang="en-US" sz="1400" dirty="0"/>
          </a:p>
        </p:txBody>
      </p:sp>
      <p:sp>
        <p:nvSpPr>
          <p:cNvPr id="12" name="Title">
            <a:extLst>
              <a:ext uri="{FF2B5EF4-FFF2-40B4-BE49-F238E27FC236}">
                <a16:creationId xmlns:a16="http://schemas.microsoft.com/office/drawing/2014/main" id="{67CFD5E2-A703-C741-B8CC-4FD67E62D01B}"/>
              </a:ext>
            </a:extLst>
          </p:cNvPr>
          <p:cNvSpPr>
            <a:spLocks noGrp="1"/>
          </p:cNvSpPr>
          <p:nvPr>
            <p:ph type="title" idx="4294967295"/>
          </p:nvPr>
        </p:nvSpPr>
        <p:spPr>
          <a:xfrm>
            <a:off x="609600" y="2405267"/>
            <a:ext cx="2782185" cy="372334"/>
          </a:xfrm>
        </p:spPr>
        <p:txBody>
          <a:bodyPr>
            <a:normAutofit/>
          </a:bodyPr>
          <a:lstStyle/>
          <a:p>
            <a:r>
              <a:rPr lang="en-US" sz="2000" b="1" dirty="0">
                <a:latin typeface="+mn-lt"/>
                <a:ea typeface="+mn-ea"/>
                <a:cs typeface="+mn-cs"/>
              </a:rPr>
              <a:t>DISCLAIMER WARNING:</a:t>
            </a:r>
          </a:p>
        </p:txBody>
      </p:sp>
    </p:spTree>
    <p:extLst>
      <p:ext uri="{BB962C8B-B14F-4D97-AF65-F5344CB8AC3E}">
        <p14:creationId xmlns:p14="http://schemas.microsoft.com/office/powerpoint/2010/main" val="172712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1">
            <a:extLst>
              <a:ext uri="{FF2B5EF4-FFF2-40B4-BE49-F238E27FC236}">
                <a16:creationId xmlns:a16="http://schemas.microsoft.com/office/drawing/2014/main" id="{2AC95BD3-D447-944C-A87E-BD4CA5B60982}"/>
              </a:ext>
            </a:extLst>
          </p:cNvPr>
          <p:cNvSpPr>
            <a:spLocks noGrp="1"/>
          </p:cNvSpPr>
          <p:nvPr>
            <p:ph type="subTitle" idx="1"/>
          </p:nvPr>
        </p:nvSpPr>
        <p:spPr/>
        <p:txBody>
          <a:bodyPr/>
          <a:lstStyle/>
          <a:p>
            <a:endParaRPr lang="en-US"/>
          </a:p>
        </p:txBody>
      </p:sp>
      <p:sp>
        <p:nvSpPr>
          <p:cNvPr id="2" name="Title 1">
            <a:extLst>
              <a:ext uri="{FF2B5EF4-FFF2-40B4-BE49-F238E27FC236}">
                <a16:creationId xmlns:a16="http://schemas.microsoft.com/office/drawing/2014/main" id="{FB6EE38B-F0ED-AD43-8F42-FD18DD596982}"/>
              </a:ext>
            </a:extLst>
          </p:cNvPr>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8727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a:extLst>
              <a:ext uri="{FF2B5EF4-FFF2-40B4-BE49-F238E27FC236}">
                <a16:creationId xmlns:a16="http://schemas.microsoft.com/office/drawing/2014/main" id="{0795041C-9DA6-E849-81CD-9D979CBE9A55}"/>
              </a:ext>
            </a:extLst>
          </p:cNvPr>
          <p:cNvSpPr>
            <a:spLocks noGrp="1"/>
          </p:cNvSpPr>
          <p:nvPr>
            <p:ph idx="1"/>
          </p:nvPr>
        </p:nvSpPr>
        <p:spPr/>
        <p:txBody>
          <a:bodyPr/>
          <a:lstStyle/>
          <a:p>
            <a:endParaRPr lang="en-US"/>
          </a:p>
        </p:txBody>
      </p:sp>
      <p:sp>
        <p:nvSpPr>
          <p:cNvPr id="2" name="Title 1">
            <a:extLst>
              <a:ext uri="{FF2B5EF4-FFF2-40B4-BE49-F238E27FC236}">
                <a16:creationId xmlns:a16="http://schemas.microsoft.com/office/drawing/2014/main" id="{140BA6DC-3DCB-6F41-B19C-7B2EDFF5D34F}"/>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09445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DMACC Criminal Justice">
            <a:extLst>
              <a:ext uri="{FF2B5EF4-FFF2-40B4-BE49-F238E27FC236}">
                <a16:creationId xmlns:a16="http://schemas.microsoft.com/office/drawing/2014/main" id="{5897798D-485F-8946-950F-B39787C8204A}"/>
              </a:ext>
            </a:extLst>
          </p:cNvPr>
          <p:cNvPicPr>
            <a:picLocks noChangeAspect="1"/>
          </p:cNvPicPr>
          <p:nvPr/>
        </p:nvPicPr>
        <p:blipFill rotWithShape="1">
          <a:blip r:embed="rId3">
            <a:extLst>
              <a:ext uri="{28A0092B-C50C-407E-A947-70E740481C1C}">
                <a14:useLocalDpi xmlns:a14="http://schemas.microsoft.com/office/drawing/2010/main" val="0"/>
              </a:ext>
            </a:extLst>
          </a:blip>
          <a:srcRect l="6740" t="7442" r="3351"/>
          <a:stretch/>
        </p:blipFill>
        <p:spPr>
          <a:xfrm>
            <a:off x="10495374" y="4816067"/>
            <a:ext cx="1544219" cy="1812590"/>
          </a:xfrm>
          <a:prstGeom prst="rect">
            <a:avLst/>
          </a:prstGeom>
        </p:spPr>
      </p:pic>
      <p:pic>
        <p:nvPicPr>
          <p:cNvPr id="10" name="Picture 2" descr="DMACC Homeland Security Program">
            <a:extLst>
              <a:ext uri="{FF2B5EF4-FFF2-40B4-BE49-F238E27FC236}">
                <a16:creationId xmlns:a16="http://schemas.microsoft.com/office/drawing/2014/main" id="{F7756544-7E04-2E47-8041-B8DB4776FC3F}"/>
              </a:ext>
            </a:extLst>
          </p:cNvPr>
          <p:cNvPicPr>
            <a:picLocks noChangeAspect="1"/>
          </p:cNvPicPr>
          <p:nvPr/>
        </p:nvPicPr>
        <p:blipFill rotWithShape="1">
          <a:blip r:embed="rId4">
            <a:extLst>
              <a:ext uri="{28A0092B-C50C-407E-A947-70E740481C1C}">
                <a14:useLocalDpi xmlns:a14="http://schemas.microsoft.com/office/drawing/2010/main" val="0"/>
              </a:ext>
            </a:extLst>
          </a:blip>
          <a:srcRect t="2410" b="2980"/>
          <a:stretch/>
        </p:blipFill>
        <p:spPr>
          <a:xfrm>
            <a:off x="8679924" y="4816067"/>
            <a:ext cx="1456463" cy="1815492"/>
          </a:xfrm>
          <a:prstGeom prst="rect">
            <a:avLst/>
          </a:prstGeom>
        </p:spPr>
      </p:pic>
      <p:pic>
        <p:nvPicPr>
          <p:cNvPr id="1026" name="Picture 1" descr="Des Moines Area Community College">
            <a:extLst>
              <a:ext uri="{FF2B5EF4-FFF2-40B4-BE49-F238E27FC236}">
                <a16:creationId xmlns:a16="http://schemas.microsoft.com/office/drawing/2014/main" id="{2905E4BB-75D5-FC42-9071-35C619ED448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7693" b="8906"/>
          <a:stretch/>
        </p:blipFill>
        <p:spPr bwMode="auto">
          <a:xfrm>
            <a:off x="8716415" y="225958"/>
            <a:ext cx="3238910" cy="1350639"/>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a:extLst>
              <a:ext uri="{FF2B5EF4-FFF2-40B4-BE49-F238E27FC236}">
                <a16:creationId xmlns:a16="http://schemas.microsoft.com/office/drawing/2014/main" id="{236588F0-9F5D-1946-A460-53FBDFAAD841}"/>
              </a:ext>
            </a:extLst>
          </p:cNvPr>
          <p:cNvSpPr/>
          <p:nvPr/>
        </p:nvSpPr>
        <p:spPr>
          <a:xfrm>
            <a:off x="4603498" y="5571828"/>
            <a:ext cx="3125970" cy="1015663"/>
          </a:xfrm>
          <a:prstGeom prst="rect">
            <a:avLst/>
          </a:prstGeom>
        </p:spPr>
        <p:txBody>
          <a:bodyPr wrap="square">
            <a:spAutoFit/>
          </a:bodyPr>
          <a:lstStyle/>
          <a:p>
            <a:r>
              <a:rPr lang="en-US" sz="1200" dirty="0">
                <a:solidFill>
                  <a:srgbClr val="000000"/>
                </a:solidFill>
                <a:latin typeface="Calibri" panose="020F0502020204030204" pitchFamily="34" charset="0"/>
              </a:rPr>
              <a:t>Steve Barger</a:t>
            </a:r>
          </a:p>
          <a:p>
            <a:r>
              <a:rPr lang="en-US" sz="1200" dirty="0">
                <a:solidFill>
                  <a:srgbClr val="000000"/>
                </a:solidFill>
                <a:latin typeface="Calibri" panose="020F0502020204030204" pitchFamily="34" charset="0"/>
              </a:rPr>
              <a:t>Des Moines Area Community College</a:t>
            </a:r>
          </a:p>
          <a:p>
            <a:r>
              <a:rPr lang="en-US" sz="1200" dirty="0">
                <a:solidFill>
                  <a:srgbClr val="000000"/>
                </a:solidFill>
                <a:latin typeface="Calibri" panose="020F0502020204030204" pitchFamily="34" charset="0"/>
              </a:rPr>
              <a:t>Chair, Homeland Security Certificate Program</a:t>
            </a:r>
          </a:p>
          <a:p>
            <a:r>
              <a:rPr lang="en-US" sz="1200" dirty="0">
                <a:solidFill>
                  <a:srgbClr val="000000"/>
                </a:solidFill>
                <a:latin typeface="Calibri" panose="020F0502020204030204" pitchFamily="34" charset="0"/>
              </a:rPr>
              <a:t>(515) 964-6525</a:t>
            </a:r>
          </a:p>
          <a:p>
            <a:r>
              <a:rPr lang="en-US" sz="1200" dirty="0">
                <a:solidFill>
                  <a:srgbClr val="000000"/>
                </a:solidFill>
                <a:latin typeface="Calibri" panose="020F0502020204030204" pitchFamily="34" charset="0"/>
              </a:rPr>
              <a:t>sgbarger2@dmacc.edu</a:t>
            </a:r>
          </a:p>
        </p:txBody>
      </p:sp>
      <p:sp>
        <p:nvSpPr>
          <p:cNvPr id="3" name="Rectangle 2">
            <a:extLst>
              <a:ext uri="{FF2B5EF4-FFF2-40B4-BE49-F238E27FC236}">
                <a16:creationId xmlns:a16="http://schemas.microsoft.com/office/drawing/2014/main" id="{12AB9904-4DDE-C643-B704-D972EB7FDF3A}"/>
              </a:ext>
            </a:extLst>
          </p:cNvPr>
          <p:cNvSpPr/>
          <p:nvPr/>
        </p:nvSpPr>
        <p:spPr>
          <a:xfrm>
            <a:off x="1981195" y="5571828"/>
            <a:ext cx="2782186" cy="1200329"/>
          </a:xfrm>
          <a:prstGeom prst="rect">
            <a:avLst/>
          </a:prstGeom>
        </p:spPr>
        <p:txBody>
          <a:bodyPr wrap="square">
            <a:spAutoFit/>
          </a:bodyPr>
          <a:lstStyle/>
          <a:p>
            <a:r>
              <a:rPr lang="en-US" sz="1200" dirty="0">
                <a:solidFill>
                  <a:srgbClr val="000000"/>
                </a:solidFill>
                <a:latin typeface="Calibri" panose="020F0502020204030204" pitchFamily="34" charset="0"/>
              </a:rPr>
              <a:t>Jessica Cole</a:t>
            </a:r>
            <a:br>
              <a:rPr lang="en-US" sz="1200" dirty="0">
                <a:solidFill>
                  <a:srgbClr val="000000"/>
                </a:solidFill>
                <a:latin typeface="Calibri" panose="020F0502020204030204" pitchFamily="34" charset="0"/>
              </a:rPr>
            </a:br>
            <a:r>
              <a:rPr lang="en-US" sz="1200" dirty="0">
                <a:solidFill>
                  <a:srgbClr val="000000"/>
                </a:solidFill>
                <a:latin typeface="Calibri" panose="020F0502020204030204" pitchFamily="34" charset="0"/>
              </a:rPr>
              <a:t>Des Moines Area Community College</a:t>
            </a:r>
          </a:p>
          <a:p>
            <a:r>
              <a:rPr lang="en-US" sz="1200" dirty="0">
                <a:solidFill>
                  <a:srgbClr val="000000"/>
                </a:solidFill>
                <a:latin typeface="Calibri" panose="020F0502020204030204" pitchFamily="34" charset="0"/>
              </a:rPr>
              <a:t>Chair, Criminal Justice Program</a:t>
            </a:r>
            <a:br>
              <a:rPr lang="en-US" sz="1200" dirty="0">
                <a:solidFill>
                  <a:srgbClr val="000000"/>
                </a:solidFill>
                <a:latin typeface="Calibri" panose="020F0502020204030204" pitchFamily="34" charset="0"/>
              </a:rPr>
            </a:br>
            <a:r>
              <a:rPr lang="en-US" sz="1200" dirty="0">
                <a:solidFill>
                  <a:srgbClr val="000000"/>
                </a:solidFill>
                <a:latin typeface="Calibri" panose="020F0502020204030204" pitchFamily="34" charset="0"/>
              </a:rPr>
              <a:t>(515) 964-6615</a:t>
            </a:r>
          </a:p>
          <a:p>
            <a:r>
              <a:rPr lang="en-US" sz="1200" dirty="0">
                <a:solidFill>
                  <a:srgbClr val="000000"/>
                </a:solidFill>
                <a:latin typeface="Calibri" panose="020F0502020204030204" pitchFamily="34" charset="0"/>
              </a:rPr>
              <a:t>jlcole2@dmacc.edu</a:t>
            </a:r>
          </a:p>
          <a:p>
            <a:endParaRPr lang="en-US" sz="1200" dirty="0">
              <a:solidFill>
                <a:srgbClr val="000000"/>
              </a:solidFill>
              <a:latin typeface="Calibri" panose="020F0502020204030204" pitchFamily="34" charset="0"/>
            </a:endParaRPr>
          </a:p>
        </p:txBody>
      </p:sp>
      <p:sp>
        <p:nvSpPr>
          <p:cNvPr id="4" name="Rectangle 1">
            <a:extLst>
              <a:ext uri="{FF2B5EF4-FFF2-40B4-BE49-F238E27FC236}">
                <a16:creationId xmlns:a16="http://schemas.microsoft.com/office/drawing/2014/main" id="{8CF32D8A-B57B-3C48-BE35-0BCBF916654E}"/>
              </a:ext>
            </a:extLst>
          </p:cNvPr>
          <p:cNvSpPr/>
          <p:nvPr/>
        </p:nvSpPr>
        <p:spPr>
          <a:xfrm>
            <a:off x="609600" y="5571828"/>
            <a:ext cx="1371594" cy="276999"/>
          </a:xfrm>
          <a:prstGeom prst="rect">
            <a:avLst/>
          </a:prstGeom>
        </p:spPr>
        <p:txBody>
          <a:bodyPr wrap="none">
            <a:spAutoFit/>
          </a:bodyPr>
          <a:lstStyle/>
          <a:p>
            <a:r>
              <a:rPr lang="en-US" sz="1200" dirty="0">
                <a:solidFill>
                  <a:srgbClr val="000000"/>
                </a:solidFill>
                <a:latin typeface="Calibri" panose="020F0502020204030204" pitchFamily="34" charset="0"/>
              </a:rPr>
              <a:t>Program Contacts: </a:t>
            </a:r>
            <a:endParaRPr lang="en-US" sz="1200" dirty="0"/>
          </a:p>
        </p:txBody>
      </p:sp>
      <p:sp>
        <p:nvSpPr>
          <p:cNvPr id="5" name="Subtitle">
            <a:extLst>
              <a:ext uri="{FF2B5EF4-FFF2-40B4-BE49-F238E27FC236}">
                <a16:creationId xmlns:a16="http://schemas.microsoft.com/office/drawing/2014/main" id="{DC45E198-2E12-0341-8929-7F8440FEAD99}"/>
              </a:ext>
            </a:extLst>
          </p:cNvPr>
          <p:cNvSpPr txBox="1">
            <a:spLocks/>
          </p:cNvSpPr>
          <p:nvPr/>
        </p:nvSpPr>
        <p:spPr>
          <a:xfrm>
            <a:off x="609600" y="291775"/>
            <a:ext cx="6902245" cy="211765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600"/>
              </a:spcBef>
            </a:pPr>
            <a:r>
              <a:rPr lang="en-US" sz="1400" b="1" dirty="0"/>
              <a:t>Course Project Title: </a:t>
            </a:r>
            <a:r>
              <a:rPr lang="en-US" sz="1400" dirty="0" err="1"/>
              <a:t>TypeHere</a:t>
            </a:r>
            <a:endParaRPr lang="en-US" sz="1400" dirty="0"/>
          </a:p>
          <a:p>
            <a:pPr algn="l">
              <a:spcBef>
                <a:spcPts val="600"/>
              </a:spcBef>
            </a:pPr>
            <a:r>
              <a:rPr lang="en-US" sz="1400" b="1" dirty="0"/>
              <a:t>Project Subject: </a:t>
            </a:r>
            <a:r>
              <a:rPr lang="en-US" sz="1400" dirty="0" err="1"/>
              <a:t>TypeHere</a:t>
            </a:r>
            <a:endParaRPr lang="en-US" sz="1400" b="1" dirty="0"/>
          </a:p>
          <a:p>
            <a:pPr algn="l">
              <a:spcBef>
                <a:spcPts val="600"/>
              </a:spcBef>
            </a:pPr>
            <a:r>
              <a:rPr lang="en-US" sz="1400" b="1" dirty="0"/>
              <a:t>Student Name: </a:t>
            </a:r>
            <a:r>
              <a:rPr lang="en-US" sz="1400" dirty="0" err="1"/>
              <a:t>TypeHere</a:t>
            </a:r>
            <a:endParaRPr lang="en-US" sz="1400" b="1" dirty="0"/>
          </a:p>
          <a:p>
            <a:pPr algn="l">
              <a:spcBef>
                <a:spcPts val="600"/>
              </a:spcBef>
            </a:pPr>
            <a:endParaRPr lang="en-US" sz="1400" b="1" dirty="0"/>
          </a:p>
          <a:p>
            <a:pPr algn="l">
              <a:spcBef>
                <a:spcPts val="600"/>
              </a:spcBef>
            </a:pPr>
            <a:r>
              <a:rPr lang="en-US" sz="1400" b="1" dirty="0"/>
              <a:t>Course Title: </a:t>
            </a:r>
            <a:r>
              <a:rPr lang="en-US" sz="1400" dirty="0" err="1"/>
              <a:t>TypeHere</a:t>
            </a:r>
            <a:endParaRPr lang="en-US" sz="1400" b="1" dirty="0"/>
          </a:p>
          <a:p>
            <a:pPr algn="l">
              <a:spcBef>
                <a:spcPts val="600"/>
              </a:spcBef>
            </a:pPr>
            <a:r>
              <a:rPr lang="en-US" sz="1400" b="1" dirty="0"/>
              <a:t>Semester &amp; Year: </a:t>
            </a:r>
            <a:r>
              <a:rPr lang="en-US" sz="1400" dirty="0" err="1"/>
              <a:t>TypeHere</a:t>
            </a:r>
            <a:endParaRPr lang="en-US" sz="1400" b="1" dirty="0"/>
          </a:p>
          <a:p>
            <a:pPr algn="l">
              <a:spcBef>
                <a:spcPts val="600"/>
              </a:spcBef>
            </a:pPr>
            <a:r>
              <a:rPr lang="en-US" sz="1400" b="1" dirty="0"/>
              <a:t>Instructor Name &amp; Email: </a:t>
            </a:r>
            <a:r>
              <a:rPr lang="en-US" sz="1400" dirty="0" err="1"/>
              <a:t>TypeHere</a:t>
            </a:r>
            <a:endParaRPr lang="en-US" sz="1400" b="1" dirty="0"/>
          </a:p>
        </p:txBody>
      </p:sp>
      <p:sp>
        <p:nvSpPr>
          <p:cNvPr id="13" name="Textbox">
            <a:extLst>
              <a:ext uri="{FF2B5EF4-FFF2-40B4-BE49-F238E27FC236}">
                <a16:creationId xmlns:a16="http://schemas.microsoft.com/office/drawing/2014/main" id="{36EE355C-02E1-3048-AB1E-79A7336077A2}"/>
              </a:ext>
            </a:extLst>
          </p:cNvPr>
          <p:cNvSpPr/>
          <p:nvPr/>
        </p:nvSpPr>
        <p:spPr>
          <a:xfrm>
            <a:off x="609600" y="2682653"/>
            <a:ext cx="10972799" cy="2246769"/>
          </a:xfrm>
          <a:prstGeom prst="rect">
            <a:avLst/>
          </a:prstGeom>
        </p:spPr>
        <p:txBody>
          <a:bodyPr wrap="square">
            <a:spAutoFit/>
          </a:bodyPr>
          <a:lstStyle/>
          <a:p>
            <a:pPr algn="just"/>
            <a:r>
              <a:rPr lang="en-US" b="1" dirty="0"/>
              <a:t>This presentation is the final part of an academic assignment which is a course requirement at Des Moines Area Community College (DMACC).  DMACC is not liable for actions taken by students beyond the scope of the project instructions.  Students are advised that going beyond the scope of the project instructions could result in legal consequences.</a:t>
            </a:r>
          </a:p>
          <a:p>
            <a:pPr algn="just"/>
            <a:endParaRPr lang="en-US" sz="1200" b="1" dirty="0"/>
          </a:p>
          <a:p>
            <a:pPr algn="just"/>
            <a:r>
              <a:rPr lang="en-US" sz="1400" b="1" dirty="0"/>
              <a:t>Students should not do anything which could be considered illegal, malicious, unethical, or harmful.  This includes not using any surreptitious or unscrupulous means in gathering research for this presentation.  Please do not include photos, recordings, or other material sensitive in nature that was not gathered legally.  Do not take any action which could be considered suspicious or illegal, or which could subject you to criminal investigation and prosecution.</a:t>
            </a:r>
            <a:endParaRPr lang="en-US" sz="1400" dirty="0"/>
          </a:p>
        </p:txBody>
      </p:sp>
      <p:sp>
        <p:nvSpPr>
          <p:cNvPr id="12" name="Title">
            <a:extLst>
              <a:ext uri="{FF2B5EF4-FFF2-40B4-BE49-F238E27FC236}">
                <a16:creationId xmlns:a16="http://schemas.microsoft.com/office/drawing/2014/main" id="{67CFD5E2-A703-C741-B8CC-4FD67E62D01B}"/>
              </a:ext>
            </a:extLst>
          </p:cNvPr>
          <p:cNvSpPr>
            <a:spLocks noGrp="1"/>
          </p:cNvSpPr>
          <p:nvPr>
            <p:ph type="title" idx="4294967295"/>
          </p:nvPr>
        </p:nvSpPr>
        <p:spPr>
          <a:xfrm>
            <a:off x="609600" y="2405267"/>
            <a:ext cx="2782185" cy="372334"/>
          </a:xfrm>
        </p:spPr>
        <p:txBody>
          <a:bodyPr>
            <a:normAutofit/>
          </a:bodyPr>
          <a:lstStyle/>
          <a:p>
            <a:r>
              <a:rPr lang="en-US" sz="2000" b="1" dirty="0">
                <a:latin typeface="+mn-lt"/>
                <a:ea typeface="+mn-ea"/>
                <a:cs typeface="+mn-cs"/>
              </a:rPr>
              <a:t>DISCLAIMER WARNING:</a:t>
            </a:r>
          </a:p>
        </p:txBody>
      </p:sp>
    </p:spTree>
    <p:extLst>
      <p:ext uri="{BB962C8B-B14F-4D97-AF65-F5344CB8AC3E}">
        <p14:creationId xmlns:p14="http://schemas.microsoft.com/office/powerpoint/2010/main" val="1743969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15BA587E1E804BA2FE92BB832CE6A6" ma:contentTypeVersion="1" ma:contentTypeDescription="Create a new document." ma:contentTypeScope="" ma:versionID="0abfc13f25792660afb7da8367e90232">
  <xsd:schema xmlns:xsd="http://www.w3.org/2001/XMLSchema" xmlns:xs="http://www.w3.org/2001/XMLSchema" xmlns:p="http://schemas.microsoft.com/office/2006/metadata/properties" xmlns:ns2="ab63ab9e-4cb9-4297-aa1f-5a40ad970bcd" targetNamespace="http://schemas.microsoft.com/office/2006/metadata/properties" ma:root="true" ma:fieldsID="990cb9a270750691272d84620e38e94e" ns2:_="">
    <xsd:import namespace="ab63ab9e-4cb9-4297-aa1f-5a40ad970bc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63ab9e-4cb9-4297-aa1f-5a40ad970bc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1CE072-D7C3-4B02-AEAD-30F68685B3CD}"/>
</file>

<file path=customXml/itemProps2.xml><?xml version="1.0" encoding="utf-8"?>
<ds:datastoreItem xmlns:ds="http://schemas.openxmlformats.org/officeDocument/2006/customXml" ds:itemID="{A592C9C0-294A-4B98-B642-213B09B8A77E}"/>
</file>

<file path=customXml/itemProps3.xml><?xml version="1.0" encoding="utf-8"?>
<ds:datastoreItem xmlns:ds="http://schemas.openxmlformats.org/officeDocument/2006/customXml" ds:itemID="{83B5B56C-7DA7-44E6-9462-F0AC16701E7E}"/>
</file>

<file path=docProps/app.xml><?xml version="1.0" encoding="utf-8"?>
<Properties xmlns="http://schemas.openxmlformats.org/officeDocument/2006/extended-properties" xmlns:vt="http://schemas.openxmlformats.org/officeDocument/2006/docPropsVTypes">
  <TotalTime>220</TotalTime>
  <Words>614</Words>
  <Application>Microsoft Macintosh PowerPoint</Application>
  <PresentationFormat>Widescreen</PresentationFormat>
  <Paragraphs>64</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DISCLAIMER WARNING:</vt:lpstr>
      <vt:lpstr>PowerPoint Presentation</vt:lpstr>
      <vt:lpstr>PowerPoint Presentation</vt:lpstr>
      <vt:lpstr>DISCLAIMER WARNING:</vt:lpstr>
    </vt:vector>
  </TitlesOfParts>
  <Manager/>
  <Company>Des Moines Area Community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CRJ Project</dc:title>
  <dc:subject/>
  <dc:creator>DMACC Criminal Justice</dc:creator>
  <cp:keywords/>
  <dc:description/>
  <cp:lastModifiedBy>DMACC Online Learning</cp:lastModifiedBy>
  <cp:revision>56</cp:revision>
  <dcterms:created xsi:type="dcterms:W3CDTF">2018-12-03T18:22:33Z</dcterms:created>
  <dcterms:modified xsi:type="dcterms:W3CDTF">2020-05-26T22:28:55Z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0x010100B515BA587E1E804BA2FE92BB832CE6A6</vt:lpwstr>
  </property>
</Properties>
</file>